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71" r:id="rId4"/>
    <p:sldId id="270" r:id="rId5"/>
    <p:sldId id="261" r:id="rId6"/>
    <p:sldId id="262" r:id="rId7"/>
    <p:sldId id="272" r:id="rId8"/>
    <p:sldId id="273" r:id="rId9"/>
    <p:sldId id="276" r:id="rId10"/>
    <p:sldId id="275" r:id="rId11"/>
    <p:sldId id="274" r:id="rId12"/>
    <p:sldId id="263" r:id="rId13"/>
    <p:sldId id="264" r:id="rId14"/>
    <p:sldId id="265" r:id="rId15"/>
    <p:sldId id="266" r:id="rId16"/>
    <p:sldId id="277" r:id="rId17"/>
    <p:sldId id="26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5" d="100"/>
          <a:sy n="6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5611B-99AF-42DC-B483-BF46CEE68A7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8A4751-8B0D-48E4-81B3-1856D1B8776F}">
      <dgm:prSet phldrT="[Text]" custT="1"/>
      <dgm:spPr/>
      <dgm:t>
        <a:bodyPr/>
        <a:lstStyle/>
        <a:p>
          <a:r>
            <a:rPr lang="en-US" sz="2000" dirty="0" smtClean="0"/>
            <a:t>Standing Committee on TESL</a:t>
          </a:r>
          <a:endParaRPr lang="en-US" sz="2000" dirty="0"/>
        </a:p>
      </dgm:t>
    </dgm:pt>
    <dgm:pt modelId="{7E4DB7A9-9C33-4063-8671-B53639D11D40}" type="parTrans" cxnId="{ED4B8716-3072-4740-8C87-1BA077FCDBFC}">
      <dgm:prSet/>
      <dgm:spPr/>
      <dgm:t>
        <a:bodyPr/>
        <a:lstStyle/>
        <a:p>
          <a:endParaRPr lang="en-US"/>
        </a:p>
      </dgm:t>
    </dgm:pt>
    <dgm:pt modelId="{D585CC32-8195-4C50-BD17-D852C996D5CC}" type="sibTrans" cxnId="{ED4B8716-3072-4740-8C87-1BA077FCDBFC}">
      <dgm:prSet/>
      <dgm:spPr/>
      <dgm:t>
        <a:bodyPr/>
        <a:lstStyle/>
        <a:p>
          <a:endParaRPr lang="en-US"/>
        </a:p>
      </dgm:t>
    </dgm:pt>
    <dgm:pt modelId="{5893FA27-41F6-4C01-AAC1-8F50D0E90F8B}">
      <dgm:prSet phldrT="[Text]" custT="1"/>
      <dgm:spPr/>
      <dgm:t>
        <a:bodyPr/>
        <a:lstStyle/>
        <a:p>
          <a:r>
            <a:rPr lang="en-US" sz="2000" dirty="0" smtClean="0"/>
            <a:t>Steering Committee for UTEL</a:t>
          </a:r>
          <a:endParaRPr lang="en-US" sz="2000" dirty="0"/>
        </a:p>
      </dgm:t>
    </dgm:pt>
    <dgm:pt modelId="{04430945-D866-4173-9035-D20671F009F7}" type="parTrans" cxnId="{596780FC-2CDF-49C2-8EB9-7ABE0A744E1A}">
      <dgm:prSet/>
      <dgm:spPr/>
      <dgm:t>
        <a:bodyPr/>
        <a:lstStyle/>
        <a:p>
          <a:endParaRPr lang="en-US"/>
        </a:p>
      </dgm:t>
    </dgm:pt>
    <dgm:pt modelId="{041F386C-477E-446C-A062-21BD0CC11BE1}" type="sibTrans" cxnId="{596780FC-2CDF-49C2-8EB9-7ABE0A744E1A}">
      <dgm:prSet/>
      <dgm:spPr/>
      <dgm:t>
        <a:bodyPr/>
        <a:lstStyle/>
        <a:p>
          <a:endParaRPr lang="en-US"/>
        </a:p>
      </dgm:t>
    </dgm:pt>
    <dgm:pt modelId="{F217E732-4D96-4FFB-967C-4EAE2BF2F13C}">
      <dgm:prSet phldrT="[Text]" custT="1"/>
      <dgm:spPr/>
      <dgm:t>
        <a:bodyPr/>
        <a:lstStyle/>
        <a:p>
          <a:r>
            <a:rPr lang="en-US" sz="2000" dirty="0" smtClean="0"/>
            <a:t>National Coordinator for UTEL</a:t>
          </a:r>
          <a:endParaRPr lang="en-US" sz="2000" dirty="0"/>
        </a:p>
      </dgm:t>
    </dgm:pt>
    <dgm:pt modelId="{CA58FD2A-39EC-4338-B6DD-B2ED077369C3}" type="parTrans" cxnId="{F8E43DE6-EBBC-42D4-A8FB-7DA5DC48DC62}">
      <dgm:prSet/>
      <dgm:spPr/>
      <dgm:t>
        <a:bodyPr/>
        <a:lstStyle/>
        <a:p>
          <a:endParaRPr lang="en-US"/>
        </a:p>
      </dgm:t>
    </dgm:pt>
    <dgm:pt modelId="{6DF543B9-0650-481B-A5DF-C53F051FF59E}" type="sibTrans" cxnId="{F8E43DE6-EBBC-42D4-A8FB-7DA5DC48DC62}">
      <dgm:prSet/>
      <dgm:spPr/>
      <dgm:t>
        <a:bodyPr/>
        <a:lstStyle/>
        <a:p>
          <a:endParaRPr lang="en-US"/>
        </a:p>
      </dgm:t>
    </dgm:pt>
    <dgm:pt modelId="{EDD8F29A-0422-4D18-A30B-A45881DB4861}">
      <dgm:prSet phldrT="[Text]" custT="1"/>
      <dgm:spPr/>
      <dgm:t>
        <a:bodyPr/>
        <a:lstStyle/>
        <a:p>
          <a:r>
            <a:rPr lang="en-US" sz="2000" dirty="0" smtClean="0"/>
            <a:t>University Coordinator for UTEL (from DELT/ELTU/ELTC)</a:t>
          </a:r>
          <a:endParaRPr lang="en-US" sz="2000" dirty="0"/>
        </a:p>
      </dgm:t>
    </dgm:pt>
    <dgm:pt modelId="{AEE70C7E-F31D-4E89-83A6-DA158DB2681B}" type="parTrans" cxnId="{F3AD54D8-4342-460A-BBA7-95F9046FCD86}">
      <dgm:prSet/>
      <dgm:spPr/>
      <dgm:t>
        <a:bodyPr/>
        <a:lstStyle/>
        <a:p>
          <a:endParaRPr lang="en-US"/>
        </a:p>
      </dgm:t>
    </dgm:pt>
    <dgm:pt modelId="{7E2BF4B7-B349-4807-991F-A10F338D28C6}" type="sibTrans" cxnId="{F3AD54D8-4342-460A-BBA7-95F9046FCD86}">
      <dgm:prSet/>
      <dgm:spPr/>
      <dgm:t>
        <a:bodyPr/>
        <a:lstStyle/>
        <a:p>
          <a:endParaRPr lang="en-US"/>
        </a:p>
      </dgm:t>
    </dgm:pt>
    <dgm:pt modelId="{95F7D93D-7500-436F-BFE0-2273EC3B9E32}">
      <dgm:prSet phldrT="[Text]" custT="1"/>
      <dgm:spPr/>
      <dgm:t>
        <a:bodyPr/>
        <a:lstStyle/>
        <a:p>
          <a:r>
            <a:rPr lang="en-US" sz="2000" dirty="0" smtClean="0"/>
            <a:t>Faculty UTEL Coordinator</a:t>
          </a:r>
          <a:endParaRPr lang="en-US" sz="2000" dirty="0"/>
        </a:p>
      </dgm:t>
    </dgm:pt>
    <dgm:pt modelId="{CC938591-A52B-452B-8AEA-2199B06F6ED3}" type="sibTrans" cxnId="{6FC636D1-215A-48A8-A819-E69B385ED999}">
      <dgm:prSet/>
      <dgm:spPr/>
      <dgm:t>
        <a:bodyPr/>
        <a:lstStyle/>
        <a:p>
          <a:endParaRPr lang="en-US"/>
        </a:p>
      </dgm:t>
    </dgm:pt>
    <dgm:pt modelId="{BB9C595E-6088-41CA-871C-3BD9589D9132}" type="parTrans" cxnId="{6FC636D1-215A-48A8-A819-E69B385ED999}">
      <dgm:prSet/>
      <dgm:spPr/>
      <dgm:t>
        <a:bodyPr/>
        <a:lstStyle/>
        <a:p>
          <a:endParaRPr lang="en-US"/>
        </a:p>
      </dgm:t>
    </dgm:pt>
    <dgm:pt modelId="{23DCF57E-0781-4101-B470-5E87B1D064E0}" type="pres">
      <dgm:prSet presAssocID="{5415611B-99AF-42DC-B483-BF46CEE68A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65994F-1774-4405-B46F-A0EA8B6B7FC9}" type="pres">
      <dgm:prSet presAssocID="{958A4751-8B0D-48E4-81B3-1856D1B8776F}" presName="parentLin" presStyleCnt="0"/>
      <dgm:spPr/>
    </dgm:pt>
    <dgm:pt modelId="{A2617E8D-FB08-4729-B69C-7DD07DF4251C}" type="pres">
      <dgm:prSet presAssocID="{958A4751-8B0D-48E4-81B3-1856D1B8776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BD4332B-540E-401F-A911-B9DF10E5F9A8}" type="pres">
      <dgm:prSet presAssocID="{958A4751-8B0D-48E4-81B3-1856D1B8776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8ECA2-82DE-4A8E-B6D6-B36FC4F9F415}" type="pres">
      <dgm:prSet presAssocID="{958A4751-8B0D-48E4-81B3-1856D1B8776F}" presName="negativeSpace" presStyleCnt="0"/>
      <dgm:spPr/>
    </dgm:pt>
    <dgm:pt modelId="{C297A33B-2CA7-4729-A82D-C12EA91D671E}" type="pres">
      <dgm:prSet presAssocID="{958A4751-8B0D-48E4-81B3-1856D1B8776F}" presName="childText" presStyleLbl="conFgAcc1" presStyleIdx="0" presStyleCnt="5" custLinFactY="-167764" custLinFactNeighborX="1592" custLinFactNeighborY="-200000">
        <dgm:presLayoutVars>
          <dgm:bulletEnabled val="1"/>
        </dgm:presLayoutVars>
      </dgm:prSet>
      <dgm:spPr/>
    </dgm:pt>
    <dgm:pt modelId="{3BA5C22C-1ECE-4829-ACCC-0712D5BA648F}" type="pres">
      <dgm:prSet presAssocID="{D585CC32-8195-4C50-BD17-D852C996D5CC}" presName="spaceBetweenRectangles" presStyleCnt="0"/>
      <dgm:spPr/>
    </dgm:pt>
    <dgm:pt modelId="{DBCFACE9-85D0-4918-909E-6223DCBDA5B1}" type="pres">
      <dgm:prSet presAssocID="{5893FA27-41F6-4C01-AAC1-8F50D0E90F8B}" presName="parentLin" presStyleCnt="0"/>
      <dgm:spPr/>
    </dgm:pt>
    <dgm:pt modelId="{7CCA0B56-3AC7-4C0A-9A28-6E10B1AD8D7D}" type="pres">
      <dgm:prSet presAssocID="{5893FA27-41F6-4C01-AAC1-8F50D0E90F8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EFAF3A1-D150-4950-BF79-B1867D71A85A}" type="pres">
      <dgm:prSet presAssocID="{5893FA27-41F6-4C01-AAC1-8F50D0E90F8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98683-F422-408D-B70F-8E808884B62E}" type="pres">
      <dgm:prSet presAssocID="{5893FA27-41F6-4C01-AAC1-8F50D0E90F8B}" presName="negativeSpace" presStyleCnt="0"/>
      <dgm:spPr/>
    </dgm:pt>
    <dgm:pt modelId="{8E92E9DD-629B-4E76-B29E-8691DDA4526E}" type="pres">
      <dgm:prSet presAssocID="{5893FA27-41F6-4C01-AAC1-8F50D0E90F8B}" presName="childText" presStyleLbl="conFgAcc1" presStyleIdx="1" presStyleCnt="5">
        <dgm:presLayoutVars>
          <dgm:bulletEnabled val="1"/>
        </dgm:presLayoutVars>
      </dgm:prSet>
      <dgm:spPr/>
    </dgm:pt>
    <dgm:pt modelId="{835636AA-9B6D-481F-BA45-EE8312003A2E}" type="pres">
      <dgm:prSet presAssocID="{041F386C-477E-446C-A062-21BD0CC11BE1}" presName="spaceBetweenRectangles" presStyleCnt="0"/>
      <dgm:spPr/>
    </dgm:pt>
    <dgm:pt modelId="{41F12435-693B-4343-B8F0-34A1D90DF021}" type="pres">
      <dgm:prSet presAssocID="{F217E732-4D96-4FFB-967C-4EAE2BF2F13C}" presName="parentLin" presStyleCnt="0"/>
      <dgm:spPr/>
    </dgm:pt>
    <dgm:pt modelId="{C4B4F118-B4DA-404C-A500-E9052C01502C}" type="pres">
      <dgm:prSet presAssocID="{F217E732-4D96-4FFB-967C-4EAE2BF2F13C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F58C5C81-3F3A-462F-B17D-54CE34B5FC79}" type="pres">
      <dgm:prSet presAssocID="{F217E732-4D96-4FFB-967C-4EAE2BF2F1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45938-F771-4F2B-85F9-37316AC27CEE}" type="pres">
      <dgm:prSet presAssocID="{F217E732-4D96-4FFB-967C-4EAE2BF2F13C}" presName="negativeSpace" presStyleCnt="0"/>
      <dgm:spPr/>
    </dgm:pt>
    <dgm:pt modelId="{3523EF49-E528-4ABB-9D77-8FE9BC249CC4}" type="pres">
      <dgm:prSet presAssocID="{F217E732-4D96-4FFB-967C-4EAE2BF2F13C}" presName="childText" presStyleLbl="conFgAcc1" presStyleIdx="2" presStyleCnt="5">
        <dgm:presLayoutVars>
          <dgm:bulletEnabled val="1"/>
        </dgm:presLayoutVars>
      </dgm:prSet>
      <dgm:spPr/>
    </dgm:pt>
    <dgm:pt modelId="{4F5D7F27-3D60-4ED3-8FE8-C459E87005C0}" type="pres">
      <dgm:prSet presAssocID="{6DF543B9-0650-481B-A5DF-C53F051FF59E}" presName="spaceBetweenRectangles" presStyleCnt="0"/>
      <dgm:spPr/>
    </dgm:pt>
    <dgm:pt modelId="{16A1B346-BCB8-4E8D-AC0D-96FCEDBE0CEE}" type="pres">
      <dgm:prSet presAssocID="{EDD8F29A-0422-4D18-A30B-A45881DB4861}" presName="parentLin" presStyleCnt="0"/>
      <dgm:spPr/>
    </dgm:pt>
    <dgm:pt modelId="{E1E98D2D-2B5E-4CE7-9B35-4E2F74338B18}" type="pres">
      <dgm:prSet presAssocID="{EDD8F29A-0422-4D18-A30B-A45881DB4861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9A2D1E2-56EC-462A-A58C-B27A0232F054}" type="pres">
      <dgm:prSet presAssocID="{EDD8F29A-0422-4D18-A30B-A45881DB48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A439B-387F-4A24-9C67-8FF85A7FD98C}" type="pres">
      <dgm:prSet presAssocID="{EDD8F29A-0422-4D18-A30B-A45881DB4861}" presName="negativeSpace" presStyleCnt="0"/>
      <dgm:spPr/>
    </dgm:pt>
    <dgm:pt modelId="{9536878A-E6A7-41B6-B99F-AF2157FB8455}" type="pres">
      <dgm:prSet presAssocID="{EDD8F29A-0422-4D18-A30B-A45881DB4861}" presName="childText" presStyleLbl="conFgAcc1" presStyleIdx="3" presStyleCnt="5">
        <dgm:presLayoutVars>
          <dgm:bulletEnabled val="1"/>
        </dgm:presLayoutVars>
      </dgm:prSet>
      <dgm:spPr/>
    </dgm:pt>
    <dgm:pt modelId="{988C1F04-375D-4476-81B3-59A19CE9C6EE}" type="pres">
      <dgm:prSet presAssocID="{7E2BF4B7-B349-4807-991F-A10F338D28C6}" presName="spaceBetweenRectangles" presStyleCnt="0"/>
      <dgm:spPr/>
    </dgm:pt>
    <dgm:pt modelId="{1CFD9CC0-69BD-4A9F-8BFC-165E6BE84F2F}" type="pres">
      <dgm:prSet presAssocID="{95F7D93D-7500-436F-BFE0-2273EC3B9E32}" presName="parentLin" presStyleCnt="0"/>
      <dgm:spPr/>
    </dgm:pt>
    <dgm:pt modelId="{ED2E0062-EB66-4665-853C-14F71DBCA2F9}" type="pres">
      <dgm:prSet presAssocID="{95F7D93D-7500-436F-BFE0-2273EC3B9E32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F30313D2-CAA9-41F1-B4C3-5E3373DA587B}" type="pres">
      <dgm:prSet presAssocID="{95F7D93D-7500-436F-BFE0-2273EC3B9E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74BD0-52CB-4707-8EF2-16DE0D3027FC}" type="pres">
      <dgm:prSet presAssocID="{95F7D93D-7500-436F-BFE0-2273EC3B9E32}" presName="negativeSpace" presStyleCnt="0"/>
      <dgm:spPr/>
    </dgm:pt>
    <dgm:pt modelId="{71EED683-1DA7-4292-8135-D0AF6DC4B28B}" type="pres">
      <dgm:prSet presAssocID="{95F7D93D-7500-436F-BFE0-2273EC3B9E3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78598F5-727A-4581-AE3D-DBDCABD28851}" type="presOf" srcId="{5893FA27-41F6-4C01-AAC1-8F50D0E90F8B}" destId="{3EFAF3A1-D150-4950-BF79-B1867D71A85A}" srcOrd="1" destOrd="0" presId="urn:microsoft.com/office/officeart/2005/8/layout/list1"/>
    <dgm:cxn modelId="{55C9AD62-7ABB-4696-A700-5ACE3E942707}" type="presOf" srcId="{EDD8F29A-0422-4D18-A30B-A45881DB4861}" destId="{09A2D1E2-56EC-462A-A58C-B27A0232F054}" srcOrd="1" destOrd="0" presId="urn:microsoft.com/office/officeart/2005/8/layout/list1"/>
    <dgm:cxn modelId="{54BC85D4-FA81-472B-968A-B6C6D6407EB9}" type="presOf" srcId="{F217E732-4D96-4FFB-967C-4EAE2BF2F13C}" destId="{F58C5C81-3F3A-462F-B17D-54CE34B5FC79}" srcOrd="1" destOrd="0" presId="urn:microsoft.com/office/officeart/2005/8/layout/list1"/>
    <dgm:cxn modelId="{596780FC-2CDF-49C2-8EB9-7ABE0A744E1A}" srcId="{5415611B-99AF-42DC-B483-BF46CEE68A75}" destId="{5893FA27-41F6-4C01-AAC1-8F50D0E90F8B}" srcOrd="1" destOrd="0" parTransId="{04430945-D866-4173-9035-D20671F009F7}" sibTransId="{041F386C-477E-446C-A062-21BD0CC11BE1}"/>
    <dgm:cxn modelId="{79CB9BCA-5C5F-4850-A229-C25D531581F3}" type="presOf" srcId="{95F7D93D-7500-436F-BFE0-2273EC3B9E32}" destId="{ED2E0062-EB66-4665-853C-14F71DBCA2F9}" srcOrd="0" destOrd="0" presId="urn:microsoft.com/office/officeart/2005/8/layout/list1"/>
    <dgm:cxn modelId="{9117F63D-8A33-4287-81DA-B8BCB72647A5}" type="presOf" srcId="{958A4751-8B0D-48E4-81B3-1856D1B8776F}" destId="{CBD4332B-540E-401F-A911-B9DF10E5F9A8}" srcOrd="1" destOrd="0" presId="urn:microsoft.com/office/officeart/2005/8/layout/list1"/>
    <dgm:cxn modelId="{36391BF4-A225-47F7-A1B9-83940DE3D677}" type="presOf" srcId="{EDD8F29A-0422-4D18-A30B-A45881DB4861}" destId="{E1E98D2D-2B5E-4CE7-9B35-4E2F74338B18}" srcOrd="0" destOrd="0" presId="urn:microsoft.com/office/officeart/2005/8/layout/list1"/>
    <dgm:cxn modelId="{F8E43DE6-EBBC-42D4-A8FB-7DA5DC48DC62}" srcId="{5415611B-99AF-42DC-B483-BF46CEE68A75}" destId="{F217E732-4D96-4FFB-967C-4EAE2BF2F13C}" srcOrd="2" destOrd="0" parTransId="{CA58FD2A-39EC-4338-B6DD-B2ED077369C3}" sibTransId="{6DF543B9-0650-481B-A5DF-C53F051FF59E}"/>
    <dgm:cxn modelId="{6934530C-F205-4568-878A-9B259D24D968}" type="presOf" srcId="{5415611B-99AF-42DC-B483-BF46CEE68A75}" destId="{23DCF57E-0781-4101-B470-5E87B1D064E0}" srcOrd="0" destOrd="0" presId="urn:microsoft.com/office/officeart/2005/8/layout/list1"/>
    <dgm:cxn modelId="{406F7CB5-F6DE-413F-B51E-4EF9D00C7A6A}" type="presOf" srcId="{95F7D93D-7500-436F-BFE0-2273EC3B9E32}" destId="{F30313D2-CAA9-41F1-B4C3-5E3373DA587B}" srcOrd="1" destOrd="0" presId="urn:microsoft.com/office/officeart/2005/8/layout/list1"/>
    <dgm:cxn modelId="{6FC636D1-215A-48A8-A819-E69B385ED999}" srcId="{5415611B-99AF-42DC-B483-BF46CEE68A75}" destId="{95F7D93D-7500-436F-BFE0-2273EC3B9E32}" srcOrd="4" destOrd="0" parTransId="{BB9C595E-6088-41CA-871C-3BD9589D9132}" sibTransId="{CC938591-A52B-452B-8AEA-2199B06F6ED3}"/>
    <dgm:cxn modelId="{F3AD54D8-4342-460A-BBA7-95F9046FCD86}" srcId="{5415611B-99AF-42DC-B483-BF46CEE68A75}" destId="{EDD8F29A-0422-4D18-A30B-A45881DB4861}" srcOrd="3" destOrd="0" parTransId="{AEE70C7E-F31D-4E89-83A6-DA158DB2681B}" sibTransId="{7E2BF4B7-B349-4807-991F-A10F338D28C6}"/>
    <dgm:cxn modelId="{A153DDCE-6934-40F5-B802-96B23C055944}" type="presOf" srcId="{5893FA27-41F6-4C01-AAC1-8F50D0E90F8B}" destId="{7CCA0B56-3AC7-4C0A-9A28-6E10B1AD8D7D}" srcOrd="0" destOrd="0" presId="urn:microsoft.com/office/officeart/2005/8/layout/list1"/>
    <dgm:cxn modelId="{ED4B8716-3072-4740-8C87-1BA077FCDBFC}" srcId="{5415611B-99AF-42DC-B483-BF46CEE68A75}" destId="{958A4751-8B0D-48E4-81B3-1856D1B8776F}" srcOrd="0" destOrd="0" parTransId="{7E4DB7A9-9C33-4063-8671-B53639D11D40}" sibTransId="{D585CC32-8195-4C50-BD17-D852C996D5CC}"/>
    <dgm:cxn modelId="{20C17885-0782-4C8B-8CCC-9AE8DD7381A5}" type="presOf" srcId="{958A4751-8B0D-48E4-81B3-1856D1B8776F}" destId="{A2617E8D-FB08-4729-B69C-7DD07DF4251C}" srcOrd="0" destOrd="0" presId="urn:microsoft.com/office/officeart/2005/8/layout/list1"/>
    <dgm:cxn modelId="{25F71027-A867-410F-B596-2FE782F79DDE}" type="presOf" srcId="{F217E732-4D96-4FFB-967C-4EAE2BF2F13C}" destId="{C4B4F118-B4DA-404C-A500-E9052C01502C}" srcOrd="0" destOrd="0" presId="urn:microsoft.com/office/officeart/2005/8/layout/list1"/>
    <dgm:cxn modelId="{ED7006B8-B6B1-462A-8F2F-B68CA0A5C17D}" type="presParOf" srcId="{23DCF57E-0781-4101-B470-5E87B1D064E0}" destId="{B465994F-1774-4405-B46F-A0EA8B6B7FC9}" srcOrd="0" destOrd="0" presId="urn:microsoft.com/office/officeart/2005/8/layout/list1"/>
    <dgm:cxn modelId="{9D6ACE02-976B-4B16-8280-F03AE0EC1B51}" type="presParOf" srcId="{B465994F-1774-4405-B46F-A0EA8B6B7FC9}" destId="{A2617E8D-FB08-4729-B69C-7DD07DF4251C}" srcOrd="0" destOrd="0" presId="urn:microsoft.com/office/officeart/2005/8/layout/list1"/>
    <dgm:cxn modelId="{15B0F03B-BEA6-4112-830D-00416656C56F}" type="presParOf" srcId="{B465994F-1774-4405-B46F-A0EA8B6B7FC9}" destId="{CBD4332B-540E-401F-A911-B9DF10E5F9A8}" srcOrd="1" destOrd="0" presId="urn:microsoft.com/office/officeart/2005/8/layout/list1"/>
    <dgm:cxn modelId="{A3AFAE2F-B1EA-4447-87A8-9DBB7225070F}" type="presParOf" srcId="{23DCF57E-0781-4101-B470-5E87B1D064E0}" destId="{6188ECA2-82DE-4A8E-B6D6-B36FC4F9F415}" srcOrd="1" destOrd="0" presId="urn:microsoft.com/office/officeart/2005/8/layout/list1"/>
    <dgm:cxn modelId="{07DC492C-5946-4032-B6F3-7790B9CF9A2A}" type="presParOf" srcId="{23DCF57E-0781-4101-B470-5E87B1D064E0}" destId="{C297A33B-2CA7-4729-A82D-C12EA91D671E}" srcOrd="2" destOrd="0" presId="urn:microsoft.com/office/officeart/2005/8/layout/list1"/>
    <dgm:cxn modelId="{FEE6D82D-68A6-4E71-BE92-E91BB6922885}" type="presParOf" srcId="{23DCF57E-0781-4101-B470-5E87B1D064E0}" destId="{3BA5C22C-1ECE-4829-ACCC-0712D5BA648F}" srcOrd="3" destOrd="0" presId="urn:microsoft.com/office/officeart/2005/8/layout/list1"/>
    <dgm:cxn modelId="{21A7E85F-C242-4E5D-9F1D-DD41230134CA}" type="presParOf" srcId="{23DCF57E-0781-4101-B470-5E87B1D064E0}" destId="{DBCFACE9-85D0-4918-909E-6223DCBDA5B1}" srcOrd="4" destOrd="0" presId="urn:microsoft.com/office/officeart/2005/8/layout/list1"/>
    <dgm:cxn modelId="{C823A9C5-27CC-480E-849D-9458D5C15B4B}" type="presParOf" srcId="{DBCFACE9-85D0-4918-909E-6223DCBDA5B1}" destId="{7CCA0B56-3AC7-4C0A-9A28-6E10B1AD8D7D}" srcOrd="0" destOrd="0" presId="urn:microsoft.com/office/officeart/2005/8/layout/list1"/>
    <dgm:cxn modelId="{852EDAF7-ADCF-4400-8685-7171384DB3FC}" type="presParOf" srcId="{DBCFACE9-85D0-4918-909E-6223DCBDA5B1}" destId="{3EFAF3A1-D150-4950-BF79-B1867D71A85A}" srcOrd="1" destOrd="0" presId="urn:microsoft.com/office/officeart/2005/8/layout/list1"/>
    <dgm:cxn modelId="{E0E999D0-8AE5-46B0-B5FB-02F566371502}" type="presParOf" srcId="{23DCF57E-0781-4101-B470-5E87B1D064E0}" destId="{AC598683-F422-408D-B70F-8E808884B62E}" srcOrd="5" destOrd="0" presId="urn:microsoft.com/office/officeart/2005/8/layout/list1"/>
    <dgm:cxn modelId="{BFAF8C07-5F15-470E-BCB9-5D9B5218911E}" type="presParOf" srcId="{23DCF57E-0781-4101-B470-5E87B1D064E0}" destId="{8E92E9DD-629B-4E76-B29E-8691DDA4526E}" srcOrd="6" destOrd="0" presId="urn:microsoft.com/office/officeart/2005/8/layout/list1"/>
    <dgm:cxn modelId="{CB7DDD4C-6C03-42D7-9F84-E4796217BCAC}" type="presParOf" srcId="{23DCF57E-0781-4101-B470-5E87B1D064E0}" destId="{835636AA-9B6D-481F-BA45-EE8312003A2E}" srcOrd="7" destOrd="0" presId="urn:microsoft.com/office/officeart/2005/8/layout/list1"/>
    <dgm:cxn modelId="{1FFB4BA1-7F2D-4CB8-8D9B-949D58F2A83A}" type="presParOf" srcId="{23DCF57E-0781-4101-B470-5E87B1D064E0}" destId="{41F12435-693B-4343-B8F0-34A1D90DF021}" srcOrd="8" destOrd="0" presId="urn:microsoft.com/office/officeart/2005/8/layout/list1"/>
    <dgm:cxn modelId="{9680378C-0D63-4AEB-A4C4-C1E054DEF069}" type="presParOf" srcId="{41F12435-693B-4343-B8F0-34A1D90DF021}" destId="{C4B4F118-B4DA-404C-A500-E9052C01502C}" srcOrd="0" destOrd="0" presId="urn:microsoft.com/office/officeart/2005/8/layout/list1"/>
    <dgm:cxn modelId="{E13D40B0-1830-4F6A-90AF-F1C551B0201F}" type="presParOf" srcId="{41F12435-693B-4343-B8F0-34A1D90DF021}" destId="{F58C5C81-3F3A-462F-B17D-54CE34B5FC79}" srcOrd="1" destOrd="0" presId="urn:microsoft.com/office/officeart/2005/8/layout/list1"/>
    <dgm:cxn modelId="{86C78112-9683-41E3-AA8B-CADD0C097739}" type="presParOf" srcId="{23DCF57E-0781-4101-B470-5E87B1D064E0}" destId="{F2C45938-F771-4F2B-85F9-37316AC27CEE}" srcOrd="9" destOrd="0" presId="urn:microsoft.com/office/officeart/2005/8/layout/list1"/>
    <dgm:cxn modelId="{5AC1FF1A-1490-4D09-83CA-98A254D9D7A5}" type="presParOf" srcId="{23DCF57E-0781-4101-B470-5E87B1D064E0}" destId="{3523EF49-E528-4ABB-9D77-8FE9BC249CC4}" srcOrd="10" destOrd="0" presId="urn:microsoft.com/office/officeart/2005/8/layout/list1"/>
    <dgm:cxn modelId="{2AAB5A80-D151-47B5-9BB7-EF046AE7F399}" type="presParOf" srcId="{23DCF57E-0781-4101-B470-5E87B1D064E0}" destId="{4F5D7F27-3D60-4ED3-8FE8-C459E87005C0}" srcOrd="11" destOrd="0" presId="urn:microsoft.com/office/officeart/2005/8/layout/list1"/>
    <dgm:cxn modelId="{492A5B1D-7E55-4E5C-9BFD-C866C596AFB1}" type="presParOf" srcId="{23DCF57E-0781-4101-B470-5E87B1D064E0}" destId="{16A1B346-BCB8-4E8D-AC0D-96FCEDBE0CEE}" srcOrd="12" destOrd="0" presId="urn:microsoft.com/office/officeart/2005/8/layout/list1"/>
    <dgm:cxn modelId="{E04CE8FC-5683-4BB9-B46F-62090E5F4E1B}" type="presParOf" srcId="{16A1B346-BCB8-4E8D-AC0D-96FCEDBE0CEE}" destId="{E1E98D2D-2B5E-4CE7-9B35-4E2F74338B18}" srcOrd="0" destOrd="0" presId="urn:microsoft.com/office/officeart/2005/8/layout/list1"/>
    <dgm:cxn modelId="{65E1C02F-AB98-4369-BA96-E12DC9245D44}" type="presParOf" srcId="{16A1B346-BCB8-4E8D-AC0D-96FCEDBE0CEE}" destId="{09A2D1E2-56EC-462A-A58C-B27A0232F054}" srcOrd="1" destOrd="0" presId="urn:microsoft.com/office/officeart/2005/8/layout/list1"/>
    <dgm:cxn modelId="{ECB77292-EE3F-4B1D-A6C5-E7C9272CB844}" type="presParOf" srcId="{23DCF57E-0781-4101-B470-5E87B1D064E0}" destId="{904A439B-387F-4A24-9C67-8FF85A7FD98C}" srcOrd="13" destOrd="0" presId="urn:microsoft.com/office/officeart/2005/8/layout/list1"/>
    <dgm:cxn modelId="{35067B32-95BB-444F-81B3-59EC0D78045E}" type="presParOf" srcId="{23DCF57E-0781-4101-B470-5E87B1D064E0}" destId="{9536878A-E6A7-41B6-B99F-AF2157FB8455}" srcOrd="14" destOrd="0" presId="urn:microsoft.com/office/officeart/2005/8/layout/list1"/>
    <dgm:cxn modelId="{3C433BE8-AA46-44E7-A8F7-5450032457CE}" type="presParOf" srcId="{23DCF57E-0781-4101-B470-5E87B1D064E0}" destId="{988C1F04-375D-4476-81B3-59A19CE9C6EE}" srcOrd="15" destOrd="0" presId="urn:microsoft.com/office/officeart/2005/8/layout/list1"/>
    <dgm:cxn modelId="{FCBA1F24-84D8-46C7-9B30-4D387B2A51B5}" type="presParOf" srcId="{23DCF57E-0781-4101-B470-5E87B1D064E0}" destId="{1CFD9CC0-69BD-4A9F-8BFC-165E6BE84F2F}" srcOrd="16" destOrd="0" presId="urn:microsoft.com/office/officeart/2005/8/layout/list1"/>
    <dgm:cxn modelId="{4193E41C-5144-424B-9983-27AE6D750F11}" type="presParOf" srcId="{1CFD9CC0-69BD-4A9F-8BFC-165E6BE84F2F}" destId="{ED2E0062-EB66-4665-853C-14F71DBCA2F9}" srcOrd="0" destOrd="0" presId="urn:microsoft.com/office/officeart/2005/8/layout/list1"/>
    <dgm:cxn modelId="{F52592AD-7BE0-4A7A-B412-67E5628DA06C}" type="presParOf" srcId="{1CFD9CC0-69BD-4A9F-8BFC-165E6BE84F2F}" destId="{F30313D2-CAA9-41F1-B4C3-5E3373DA587B}" srcOrd="1" destOrd="0" presId="urn:microsoft.com/office/officeart/2005/8/layout/list1"/>
    <dgm:cxn modelId="{41A80D4C-54EC-490E-9831-6E00EE4532D0}" type="presParOf" srcId="{23DCF57E-0781-4101-B470-5E87B1D064E0}" destId="{B1E74BD0-52CB-4707-8EF2-16DE0D3027FC}" srcOrd="17" destOrd="0" presId="urn:microsoft.com/office/officeart/2005/8/layout/list1"/>
    <dgm:cxn modelId="{7CC05FC4-40F1-4E50-A955-EFCC7DA9AE17}" type="presParOf" srcId="{23DCF57E-0781-4101-B470-5E87B1D064E0}" destId="{71EED683-1DA7-4292-8135-D0AF6DC4B28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7A33B-2CA7-4729-A82D-C12EA91D671E}">
      <dsp:nvSpPr>
        <dsp:cNvPr id="0" name=""/>
        <dsp:cNvSpPr/>
      </dsp:nvSpPr>
      <dsp:spPr>
        <a:xfrm>
          <a:off x="0" y="0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4332B-540E-401F-A911-B9DF10E5F9A8}">
      <dsp:nvSpPr>
        <dsp:cNvPr id="0" name=""/>
        <dsp:cNvSpPr/>
      </dsp:nvSpPr>
      <dsp:spPr>
        <a:xfrm>
          <a:off x="394335" y="68399"/>
          <a:ext cx="552069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Standing Committee on TESL</a:t>
          </a:r>
          <a:endParaRPr lang="en-US" sz="2000" kern="1200" dirty="0"/>
        </a:p>
      </dsp:txBody>
      <dsp:txXfrm>
        <a:off x="421715" y="95779"/>
        <a:ext cx="5465930" cy="506120"/>
      </dsp:txXfrm>
    </dsp:sp>
    <dsp:sp modelId="{8E92E9DD-629B-4E76-B29E-8691DDA4526E}">
      <dsp:nvSpPr>
        <dsp:cNvPr id="0" name=""/>
        <dsp:cNvSpPr/>
      </dsp:nvSpPr>
      <dsp:spPr>
        <a:xfrm>
          <a:off x="0" y="121067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FAF3A1-D150-4950-BF79-B1867D71A85A}">
      <dsp:nvSpPr>
        <dsp:cNvPr id="0" name=""/>
        <dsp:cNvSpPr/>
      </dsp:nvSpPr>
      <dsp:spPr>
        <a:xfrm>
          <a:off x="394335" y="930239"/>
          <a:ext cx="552069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Steering Committee for UTEL</a:t>
          </a:r>
          <a:endParaRPr lang="en-US" sz="2000" kern="1200" dirty="0"/>
        </a:p>
      </dsp:txBody>
      <dsp:txXfrm>
        <a:off x="421715" y="957619"/>
        <a:ext cx="5465930" cy="506120"/>
      </dsp:txXfrm>
    </dsp:sp>
    <dsp:sp modelId="{3523EF49-E528-4ABB-9D77-8FE9BC249CC4}">
      <dsp:nvSpPr>
        <dsp:cNvPr id="0" name=""/>
        <dsp:cNvSpPr/>
      </dsp:nvSpPr>
      <dsp:spPr>
        <a:xfrm>
          <a:off x="0" y="207251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C5C81-3F3A-462F-B17D-54CE34B5FC79}">
      <dsp:nvSpPr>
        <dsp:cNvPr id="0" name=""/>
        <dsp:cNvSpPr/>
      </dsp:nvSpPr>
      <dsp:spPr>
        <a:xfrm>
          <a:off x="394335" y="1792079"/>
          <a:ext cx="552069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National Coordinator for UTEL</a:t>
          </a:r>
          <a:endParaRPr lang="en-US" sz="2000" kern="1200" dirty="0"/>
        </a:p>
      </dsp:txBody>
      <dsp:txXfrm>
        <a:off x="421715" y="1819459"/>
        <a:ext cx="5465930" cy="506120"/>
      </dsp:txXfrm>
    </dsp:sp>
    <dsp:sp modelId="{9536878A-E6A7-41B6-B99F-AF2157FB8455}">
      <dsp:nvSpPr>
        <dsp:cNvPr id="0" name=""/>
        <dsp:cNvSpPr/>
      </dsp:nvSpPr>
      <dsp:spPr>
        <a:xfrm>
          <a:off x="0" y="293435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2D1E2-56EC-462A-A58C-B27A0232F054}">
      <dsp:nvSpPr>
        <dsp:cNvPr id="0" name=""/>
        <dsp:cNvSpPr/>
      </dsp:nvSpPr>
      <dsp:spPr>
        <a:xfrm>
          <a:off x="394335" y="2653919"/>
          <a:ext cx="552069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University Coordinator for UTEL (from DELT/ELTU/ELTC)</a:t>
          </a:r>
          <a:endParaRPr lang="en-US" sz="2000" kern="1200" dirty="0"/>
        </a:p>
      </dsp:txBody>
      <dsp:txXfrm>
        <a:off x="421715" y="2681299"/>
        <a:ext cx="5465930" cy="506120"/>
      </dsp:txXfrm>
    </dsp:sp>
    <dsp:sp modelId="{71EED683-1DA7-4292-8135-D0AF6DC4B28B}">
      <dsp:nvSpPr>
        <dsp:cNvPr id="0" name=""/>
        <dsp:cNvSpPr/>
      </dsp:nvSpPr>
      <dsp:spPr>
        <a:xfrm>
          <a:off x="0" y="3796199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313D2-CAA9-41F1-B4C3-5E3373DA587B}">
      <dsp:nvSpPr>
        <dsp:cNvPr id="0" name=""/>
        <dsp:cNvSpPr/>
      </dsp:nvSpPr>
      <dsp:spPr>
        <a:xfrm>
          <a:off x="394335" y="3515759"/>
          <a:ext cx="5520690" cy="5608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Faculty UTEL Coordinator</a:t>
          </a:r>
          <a:endParaRPr lang="en-US" sz="2000" kern="1200" dirty="0"/>
        </a:p>
      </dsp:txBody>
      <dsp:txXfrm>
        <a:off x="421715" y="3543139"/>
        <a:ext cx="546593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2A27D-68FA-4F91-BCC0-617E3F1AE72C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E7CD-0FD4-4BFE-B412-72D1E8E97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2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48BE7-54B0-49AF-81F9-960C34A423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4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1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1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0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1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F2508-56AB-4D6B-899D-3D9033532B7E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7AF3F-9EC2-405E-93FC-1E76E295F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9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239"/>
            <a:ext cx="8839200" cy="6629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en-US" b="1" dirty="0" smtClean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altLang="en-US" b="1" dirty="0">
              <a:solidFill>
                <a:srgbClr val="7030A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b="1" dirty="0" smtClean="0">
                <a:solidFill>
                  <a:srgbClr val="002060"/>
                </a:solidFill>
                <a:cs typeface="Arial" panose="020B0604020202020204" pitchFamily="34" charset="0"/>
              </a:rPr>
              <a:t>Accelerating Higher Education Expansion and Development (AHEAD) Program</a:t>
            </a:r>
          </a:p>
          <a:p>
            <a:pPr marL="0" indent="0" algn="ctr">
              <a:buNone/>
            </a:pPr>
            <a:endParaRPr lang="en-US" altLang="en-US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900" i="1" dirty="0" smtClean="0">
                <a:solidFill>
                  <a:srgbClr val="002060"/>
                </a:solidFill>
              </a:rPr>
              <a:t>Results Area Two:</a:t>
            </a:r>
          </a:p>
          <a:p>
            <a:pPr marL="0" indent="0" algn="ctr">
              <a:buNone/>
            </a:pPr>
            <a:r>
              <a:rPr lang="en-US" sz="1900" i="1" dirty="0" smtClean="0">
                <a:solidFill>
                  <a:srgbClr val="002060"/>
                </a:solidFill>
              </a:rPr>
              <a:t>Improve the Quality of Higher Education</a:t>
            </a:r>
          </a:p>
          <a:p>
            <a:pPr algn="ctr"/>
            <a:endParaRPr lang="en-US" sz="19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Enriching Learning, Teaching, Assessment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&amp;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English Language Skills Enhancement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Development Projects (ELTA-ELSE DPs)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7024"/>
            <a:ext cx="1600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7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Mechanism for operationalizing UTEL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443999"/>
              </p:ext>
            </p:extLst>
          </p:nvPr>
        </p:nvGraphicFramePr>
        <p:xfrm>
          <a:off x="628650" y="1676400"/>
          <a:ext cx="7886700" cy="434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3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2060"/>
                </a:solidFill>
              </a:rPr>
              <a:t>The ELTA-ELSE fund  </a:t>
            </a:r>
            <a:r>
              <a:rPr lang="en-US" b="1" dirty="0">
                <a:solidFill>
                  <a:srgbClr val="002060"/>
                </a:solidFill>
              </a:rPr>
              <a:t>will be for the Faculties (and/or individual departments/units in </a:t>
            </a:r>
            <a:r>
              <a:rPr lang="en-US" b="1" dirty="0" smtClean="0">
                <a:solidFill>
                  <a:srgbClr val="002060"/>
                </a:solidFill>
              </a:rPr>
              <a:t>Faculties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smtClean="0">
                <a:solidFill>
                  <a:srgbClr val="002060"/>
                </a:solidFill>
              </a:rPr>
              <a:t>of: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</a:rPr>
              <a:t>Arts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Humanities</a:t>
            </a:r>
            <a:r>
              <a:rPr lang="en-US" dirty="0">
                <a:solidFill>
                  <a:srgbClr val="002060"/>
                </a:solidFill>
              </a:rPr>
              <a:t>, Social </a:t>
            </a:r>
            <a:r>
              <a:rPr lang="en-US" dirty="0" smtClean="0">
                <a:solidFill>
                  <a:srgbClr val="002060"/>
                </a:solidFill>
              </a:rPr>
              <a:t>Sciences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</a:rPr>
              <a:t>Commerce, Management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</a:rPr>
              <a:t>Pure &amp; Applied Sciences</a:t>
            </a:r>
            <a:endParaRPr lang="en-US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It will </a:t>
            </a:r>
            <a:r>
              <a:rPr lang="en-US" b="1" dirty="0">
                <a:solidFill>
                  <a:srgbClr val="002060"/>
                </a:solidFill>
              </a:rPr>
              <a:t>be implemented at two levels: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2060"/>
                </a:solidFill>
              </a:rPr>
              <a:t>Faculty level </a:t>
            </a:r>
            <a:endParaRPr lang="en-US" dirty="0" smtClean="0">
              <a:solidFill>
                <a:srgbClr val="002060"/>
              </a:solidFill>
            </a:endParaRP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2060"/>
                </a:solidFill>
              </a:rPr>
              <a:t>Department/Unit </a:t>
            </a:r>
            <a:r>
              <a:rPr lang="en-US" dirty="0">
                <a:solidFill>
                  <a:srgbClr val="002060"/>
                </a:solidFill>
              </a:rPr>
              <a:t>level 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Funding will be provided in 2 rounds for both levels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Round </a:t>
            </a:r>
            <a:r>
              <a:rPr lang="en-US" dirty="0">
                <a:solidFill>
                  <a:srgbClr val="002060"/>
                </a:solidFill>
              </a:rPr>
              <a:t>1 - 2018 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Round </a:t>
            </a:r>
            <a:r>
              <a:rPr lang="en-US" dirty="0">
                <a:solidFill>
                  <a:srgbClr val="002060"/>
                </a:solidFill>
              </a:rPr>
              <a:t>2 - </a:t>
            </a:r>
            <a:r>
              <a:rPr lang="en-US" dirty="0" smtClean="0">
                <a:solidFill>
                  <a:srgbClr val="002060"/>
                </a:solidFill>
              </a:rPr>
              <a:t>2020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199" cy="5895813"/>
          </a:xfrm>
          <a:ln w="19050"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There </a:t>
            </a:r>
            <a:r>
              <a:rPr lang="en-US" b="1" dirty="0">
                <a:solidFill>
                  <a:srgbClr val="002060"/>
                </a:solidFill>
              </a:rPr>
              <a:t>will be </a:t>
            </a:r>
            <a:r>
              <a:rPr lang="en-US" b="1" dirty="0">
                <a:solidFill>
                  <a:srgbClr val="00B0F0"/>
                </a:solidFill>
              </a:rPr>
              <a:t>3 windows </a:t>
            </a:r>
            <a:r>
              <a:rPr lang="en-US" b="1" dirty="0">
                <a:solidFill>
                  <a:srgbClr val="002060"/>
                </a:solidFill>
              </a:rPr>
              <a:t>under which ELTA-ELSE f</a:t>
            </a:r>
            <a:r>
              <a:rPr lang="en-US" b="1" dirty="0" smtClean="0">
                <a:solidFill>
                  <a:srgbClr val="002060"/>
                </a:solidFill>
              </a:rPr>
              <a:t>unds will </a:t>
            </a:r>
            <a:r>
              <a:rPr lang="en-US" b="1" dirty="0">
                <a:solidFill>
                  <a:srgbClr val="002060"/>
                </a:solidFill>
              </a:rPr>
              <a:t>be awarded in rounds 1 and 2: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>
                <a:solidFill>
                  <a:srgbClr val="00B0F0"/>
                </a:solidFill>
              </a:rPr>
              <a:t>Arts/Humanities/Social Sciences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Commerce/Management </a:t>
            </a:r>
            <a:endParaRPr lang="en-US" b="1" dirty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Pure/ </a:t>
            </a:r>
            <a:r>
              <a:rPr lang="en-US" b="1" dirty="0" smtClean="0">
                <a:solidFill>
                  <a:srgbClr val="00B0F0"/>
                </a:solidFill>
              </a:rPr>
              <a:t>Applied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Sciences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Universities will be organized into </a:t>
            </a:r>
            <a:r>
              <a:rPr lang="en-US" b="1" dirty="0">
                <a:solidFill>
                  <a:srgbClr val="00B0F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tiers </a:t>
            </a:r>
            <a:r>
              <a:rPr lang="en-US" b="1" dirty="0">
                <a:solidFill>
                  <a:srgbClr val="002060"/>
                </a:solidFill>
              </a:rPr>
              <a:t>for the competition for </a:t>
            </a:r>
            <a:r>
              <a:rPr lang="en-US" b="1" dirty="0" smtClean="0">
                <a:solidFill>
                  <a:srgbClr val="002060"/>
                </a:solidFill>
              </a:rPr>
              <a:t>funds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Tier 1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- older, more established universities which are not located in previously conflict affected areas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F0"/>
                </a:solidFill>
              </a:rPr>
              <a:t>Tier 2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- universities that were established after 1995 (new universities) and universities affected by the </a:t>
            </a:r>
            <a:r>
              <a:rPr lang="en-US" dirty="0" smtClean="0">
                <a:solidFill>
                  <a:srgbClr val="002060"/>
                </a:solidFill>
              </a:rPr>
              <a:t>30-year </a:t>
            </a:r>
            <a:r>
              <a:rPr lang="en-US" dirty="0">
                <a:solidFill>
                  <a:srgbClr val="002060"/>
                </a:solidFill>
              </a:rPr>
              <a:t>secessionist conflict. 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"/>
            <a:ext cx="7886700" cy="6569075"/>
          </a:xfrm>
          <a:ln w="28575">
            <a:noFill/>
          </a:ln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002060"/>
                </a:solidFill>
              </a:rPr>
              <a:t>Each round </a:t>
            </a:r>
            <a:r>
              <a:rPr lang="en-US" dirty="0" smtClean="0">
                <a:solidFill>
                  <a:srgbClr val="002060"/>
                </a:solidFill>
              </a:rPr>
              <a:t>will </a:t>
            </a:r>
            <a:r>
              <a:rPr lang="en-US" dirty="0">
                <a:solidFill>
                  <a:srgbClr val="002060"/>
                </a:solidFill>
              </a:rPr>
              <a:t>have:</a:t>
            </a:r>
          </a:p>
          <a:p>
            <a:pPr lvl="0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b="1" dirty="0">
                <a:solidFill>
                  <a:srgbClr val="002060"/>
                </a:solidFill>
              </a:rPr>
              <a:t>15 </a:t>
            </a:r>
            <a:r>
              <a:rPr lang="en-US" b="1" dirty="0" smtClean="0">
                <a:solidFill>
                  <a:srgbClr val="002060"/>
                </a:solidFill>
              </a:rPr>
              <a:t>awards </a:t>
            </a:r>
            <a:r>
              <a:rPr lang="en-US" b="1" dirty="0">
                <a:solidFill>
                  <a:srgbClr val="002060"/>
                </a:solidFill>
              </a:rPr>
              <a:t>at faculty level </a:t>
            </a:r>
            <a:r>
              <a:rPr lang="en-US" dirty="0">
                <a:solidFill>
                  <a:srgbClr val="002060"/>
                </a:solidFill>
              </a:rPr>
              <a:t>distributed among the windows (Table 1)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i="1" dirty="0" smtClean="0">
                <a:solidFill>
                  <a:srgbClr val="00B0F0"/>
                </a:solidFill>
              </a:rPr>
              <a:t>Faculties </a:t>
            </a:r>
            <a:r>
              <a:rPr lang="en-US" i="1" dirty="0">
                <a:solidFill>
                  <a:srgbClr val="00B0F0"/>
                </a:solidFill>
              </a:rPr>
              <a:t>will compete against similar faculties </a:t>
            </a:r>
            <a:r>
              <a:rPr lang="en-US" i="1" dirty="0" smtClean="0">
                <a:solidFill>
                  <a:srgbClr val="00B0F0"/>
                </a:solidFill>
              </a:rPr>
              <a:t>    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   in </a:t>
            </a:r>
            <a:r>
              <a:rPr lang="en-US" i="1" dirty="0">
                <a:solidFill>
                  <a:srgbClr val="00B0F0"/>
                </a:solidFill>
              </a:rPr>
              <a:t>universities within the </a:t>
            </a:r>
            <a:r>
              <a:rPr lang="en-US" i="1" dirty="0" smtClean="0">
                <a:solidFill>
                  <a:srgbClr val="00B0F0"/>
                </a:solidFill>
              </a:rPr>
              <a:t>same </a:t>
            </a:r>
            <a:r>
              <a:rPr lang="en-US" i="1" dirty="0">
                <a:solidFill>
                  <a:srgbClr val="00B0F0"/>
                </a:solidFill>
              </a:rPr>
              <a:t>tier</a:t>
            </a:r>
          </a:p>
          <a:p>
            <a:pPr marL="45720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24 awards </a:t>
            </a:r>
            <a:r>
              <a:rPr lang="en-US" b="1" dirty="0">
                <a:solidFill>
                  <a:srgbClr val="002060"/>
                </a:solidFill>
              </a:rPr>
              <a:t>at department/unit level </a:t>
            </a:r>
            <a:r>
              <a:rPr lang="en-US" dirty="0">
                <a:solidFill>
                  <a:srgbClr val="002060"/>
                </a:solidFill>
              </a:rPr>
              <a:t>distributed among the windows (Table 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i="1" dirty="0" smtClean="0">
                <a:solidFill>
                  <a:srgbClr val="00B0F0"/>
                </a:solidFill>
              </a:rPr>
              <a:t>Departments/units </a:t>
            </a:r>
            <a:r>
              <a:rPr lang="en-US" i="1" dirty="0">
                <a:solidFill>
                  <a:srgbClr val="00B0F0"/>
                </a:solidFill>
              </a:rPr>
              <a:t>will compete against similar </a:t>
            </a:r>
            <a:r>
              <a:rPr lang="en-US" i="1" dirty="0" smtClean="0">
                <a:solidFill>
                  <a:srgbClr val="00B0F0"/>
                </a:solidFill>
              </a:rPr>
              <a:t>   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   departments/units </a:t>
            </a:r>
            <a:r>
              <a:rPr lang="en-US" i="1" dirty="0">
                <a:solidFill>
                  <a:srgbClr val="00B0F0"/>
                </a:solidFill>
              </a:rPr>
              <a:t>in similar faculties in all </a:t>
            </a:r>
            <a:r>
              <a:rPr lang="en-US" i="1" dirty="0" smtClean="0">
                <a:solidFill>
                  <a:srgbClr val="00B0F0"/>
                </a:solidFill>
              </a:rPr>
              <a:t>  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</a:rPr>
              <a:t>   universities </a:t>
            </a:r>
            <a:r>
              <a:rPr lang="en-US" i="1" dirty="0">
                <a:solidFill>
                  <a:srgbClr val="00B0F0"/>
                </a:solidFill>
              </a:rPr>
              <a:t>within the same </a:t>
            </a:r>
            <a:r>
              <a:rPr lang="en-US" i="1" dirty="0" smtClean="0">
                <a:solidFill>
                  <a:srgbClr val="00B0F0"/>
                </a:solidFill>
              </a:rPr>
              <a:t>tier</a:t>
            </a:r>
            <a:endParaRPr lang="en-US" i="1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48773" y="159221"/>
            <a:ext cx="7886700" cy="63428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Table 1: ELTA-ELSE faculty funds 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16724"/>
              </p:ext>
            </p:extLst>
          </p:nvPr>
        </p:nvGraphicFramePr>
        <p:xfrm>
          <a:off x="840347" y="990600"/>
          <a:ext cx="7922653" cy="57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671"/>
                <a:gridCol w="2203477"/>
                <a:gridCol w="1301654"/>
                <a:gridCol w="1301654"/>
                <a:gridCol w="1025119"/>
                <a:gridCol w="922078"/>
              </a:tblGrid>
              <a:tr h="34888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Round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Tier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Window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of Grants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37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Humanities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Sciences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Commerce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Management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Pure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  &amp;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Applied </a:t>
                      </a:r>
                      <a:r>
                        <a:rPr lang="en-US" sz="1600" dirty="0" smtClean="0">
                          <a:effectLst/>
                        </a:rPr>
                        <a:t>Sciences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ROUND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1 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ROUND 2 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14</a:t>
            </a:fld>
            <a:endParaRPr lang="en-GB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61941" y="28415"/>
            <a:ext cx="555401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48773" y="159221"/>
            <a:ext cx="7886700" cy="63428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Table 2: ELTA-ELSE department/unit  funds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683639"/>
              </p:ext>
            </p:extLst>
          </p:nvPr>
        </p:nvGraphicFramePr>
        <p:xfrm>
          <a:off x="840347" y="914402"/>
          <a:ext cx="7225047" cy="5796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5767"/>
                <a:gridCol w="2009456"/>
                <a:gridCol w="1187041"/>
                <a:gridCol w="1298189"/>
                <a:gridCol w="823707"/>
                <a:gridCol w="840887"/>
              </a:tblGrid>
              <a:tr h="4250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Round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Tier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Window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 of Grants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372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Arts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Humanities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Sciences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Commerce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Management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Pure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 &amp;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AppliedSciences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ROUND</a:t>
                      </a:r>
                      <a:r>
                        <a:rPr lang="en-US" sz="1800" b="1" baseline="0" dirty="0" smtClean="0">
                          <a:effectLst/>
                        </a:rPr>
                        <a:t> </a:t>
                      </a:r>
                      <a:r>
                        <a:rPr lang="en-US" sz="1800" b="1" dirty="0" smtClean="0">
                          <a:effectLst/>
                        </a:rPr>
                        <a:t>1 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ROUND 2 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15</a:t>
            </a:fld>
            <a:endParaRPr lang="en-GB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61941" y="28415"/>
            <a:ext cx="555401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FUNDING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Faculty Project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Each grant will be to the value of LKR </a:t>
            </a:r>
            <a:r>
              <a:rPr lang="en-US" dirty="0" smtClean="0">
                <a:solidFill>
                  <a:srgbClr val="002060"/>
                </a:solidFill>
              </a:rPr>
              <a:t>100 </a:t>
            </a:r>
            <a:r>
              <a:rPr lang="en-US" dirty="0">
                <a:solidFill>
                  <a:srgbClr val="002060"/>
                </a:solidFill>
              </a:rPr>
              <a:t>million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ELTA component - LKR 90 </a:t>
            </a:r>
            <a:r>
              <a:rPr lang="en-US" dirty="0">
                <a:solidFill>
                  <a:srgbClr val="002060"/>
                </a:solidFill>
              </a:rPr>
              <a:t>million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ELSE component - LKR </a:t>
            </a:r>
            <a:r>
              <a:rPr lang="en-US" dirty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0 </a:t>
            </a:r>
            <a:r>
              <a:rPr lang="en-US" dirty="0">
                <a:solidFill>
                  <a:srgbClr val="002060"/>
                </a:solidFill>
              </a:rPr>
              <a:t>million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Department /Unit Project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Each grant will be to the value of LKR 15million (average)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ELTA </a:t>
            </a:r>
            <a:r>
              <a:rPr lang="en-US" dirty="0">
                <a:solidFill>
                  <a:srgbClr val="002060"/>
                </a:solidFill>
              </a:rPr>
              <a:t>component - LKR </a:t>
            </a:r>
            <a:r>
              <a:rPr lang="en-US" dirty="0" smtClean="0">
                <a:solidFill>
                  <a:srgbClr val="002060"/>
                </a:solidFill>
              </a:rPr>
              <a:t>10.5 </a:t>
            </a:r>
            <a:r>
              <a:rPr lang="en-US" dirty="0">
                <a:solidFill>
                  <a:srgbClr val="002060"/>
                </a:solidFill>
              </a:rPr>
              <a:t>million </a:t>
            </a:r>
            <a:r>
              <a:rPr lang="en-US" dirty="0" smtClean="0">
                <a:solidFill>
                  <a:srgbClr val="002060"/>
                </a:solidFill>
              </a:rPr>
              <a:t>(average)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en-US" dirty="0">
                <a:solidFill>
                  <a:srgbClr val="002060"/>
                </a:solidFill>
              </a:rPr>
              <a:t>ELSE component - LKR </a:t>
            </a:r>
            <a:r>
              <a:rPr lang="en-US" dirty="0" smtClean="0">
                <a:solidFill>
                  <a:srgbClr val="002060"/>
                </a:solidFill>
              </a:rPr>
              <a:t>4.5 </a:t>
            </a:r>
            <a:r>
              <a:rPr lang="en-US" dirty="0">
                <a:solidFill>
                  <a:srgbClr val="002060"/>
                </a:solidFill>
              </a:rPr>
              <a:t>million </a:t>
            </a:r>
            <a:r>
              <a:rPr lang="en-US" dirty="0" smtClean="0">
                <a:solidFill>
                  <a:srgbClr val="002060"/>
                </a:solidFill>
              </a:rPr>
              <a:t>(average)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73572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STEPS IN IMPLEMENTATION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35725"/>
            <a:ext cx="7886700" cy="5948854"/>
          </a:xfrm>
          <a:ln w="38100">
            <a:solidFill>
              <a:srgbClr val="002060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Creating awareness in universities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Advertising </a:t>
            </a:r>
            <a:r>
              <a:rPr lang="en-US" b="1" dirty="0">
                <a:solidFill>
                  <a:srgbClr val="002060"/>
                </a:solidFill>
              </a:rPr>
              <a:t>the </a:t>
            </a:r>
            <a:r>
              <a:rPr lang="en-US" b="1" dirty="0" smtClean="0">
                <a:solidFill>
                  <a:srgbClr val="002060"/>
                </a:solidFill>
              </a:rPr>
              <a:t>Development Project and </a:t>
            </a:r>
            <a:r>
              <a:rPr lang="en-US" b="1" dirty="0">
                <a:solidFill>
                  <a:srgbClr val="002060"/>
                </a:solidFill>
              </a:rPr>
              <a:t>launching the website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Calling for Expressions of Interest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Training workshop for interested applicants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Training workshop for reviewers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Submission of proposals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Evaluation - Evaluation will take two forms: </a:t>
            </a:r>
            <a:r>
              <a:rPr lang="en-US" dirty="0">
                <a:solidFill>
                  <a:srgbClr val="002060"/>
                </a:solidFill>
              </a:rPr>
              <a:t>Desk &amp; Site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Grievances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Awarding of </a:t>
            </a:r>
            <a:r>
              <a:rPr lang="en-US" b="1" dirty="0" smtClean="0">
                <a:solidFill>
                  <a:srgbClr val="002060"/>
                </a:solidFill>
              </a:rPr>
              <a:t>funds</a:t>
            </a: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Monitoring &amp; Technical support: </a:t>
            </a:r>
            <a:r>
              <a:rPr lang="en-US" dirty="0" smtClean="0">
                <a:solidFill>
                  <a:srgbClr val="002060"/>
                </a:solidFill>
              </a:rPr>
              <a:t>Continuous</a:t>
            </a:r>
            <a:endParaRPr lang="en-US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5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Thank you!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46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0"/>
            <a:ext cx="7886700" cy="5613400"/>
          </a:xfrm>
          <a:ln w="38100">
            <a:solidFill>
              <a:schemeClr val="bg1"/>
            </a:solidFill>
          </a:ln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400" b="1" dirty="0">
                <a:solidFill>
                  <a:srgbClr val="002060"/>
                </a:solidFill>
              </a:rPr>
              <a:t>Sri Lankan undergraduate degree programs </a:t>
            </a:r>
            <a:r>
              <a:rPr lang="en-US" sz="3400" b="1" dirty="0" smtClean="0">
                <a:solidFill>
                  <a:srgbClr val="002060"/>
                </a:solidFill>
              </a:rPr>
              <a:t>and </a:t>
            </a:r>
            <a:r>
              <a:rPr lang="en-US" sz="3400" b="1" dirty="0">
                <a:solidFill>
                  <a:srgbClr val="002060"/>
                </a:solidFill>
              </a:rPr>
              <a:t>undergraduates exhibit a wide range of </a:t>
            </a:r>
            <a:r>
              <a:rPr lang="en-US" sz="3400" b="1" dirty="0" smtClean="0">
                <a:solidFill>
                  <a:srgbClr val="002060"/>
                </a:solidFill>
              </a:rPr>
              <a:t>quality which can directly affect a student’s wider </a:t>
            </a:r>
            <a:r>
              <a:rPr lang="en-US" sz="3400" b="1" dirty="0">
                <a:solidFill>
                  <a:srgbClr val="002060"/>
                </a:solidFill>
              </a:rPr>
              <a:t>social &amp; civic life, future employment and economic prospects</a:t>
            </a:r>
          </a:p>
          <a:p>
            <a:pPr fontAlgn="auto">
              <a:spcAft>
                <a:spcPts val="0"/>
              </a:spcAft>
              <a:defRPr/>
            </a:pPr>
            <a:endParaRPr lang="en-US" sz="34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400" dirty="0" smtClean="0">
                <a:solidFill>
                  <a:srgbClr val="002060"/>
                </a:solidFill>
              </a:rPr>
              <a:t>This  can be especially true for students from </a:t>
            </a:r>
            <a:r>
              <a:rPr lang="en-US" sz="3400" dirty="0">
                <a:solidFill>
                  <a:srgbClr val="002060"/>
                </a:solidFill>
              </a:rPr>
              <a:t>the fields of Arts, Social Sciences, Humanities, Management and Natural </a:t>
            </a:r>
            <a:r>
              <a:rPr lang="en-US" sz="3400" dirty="0" smtClean="0">
                <a:solidFill>
                  <a:srgbClr val="002060"/>
                </a:solidFill>
              </a:rPr>
              <a:t>Sciences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3400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400" dirty="0" smtClean="0">
                <a:solidFill>
                  <a:srgbClr val="002060"/>
                </a:solidFill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</a:rPr>
              <a:t>Relatively high numbers of graduates </a:t>
            </a:r>
            <a:r>
              <a:rPr lang="en-US" sz="3400" b="1" dirty="0">
                <a:solidFill>
                  <a:srgbClr val="002060"/>
                </a:solidFill>
              </a:rPr>
              <a:t>from the above </a:t>
            </a:r>
            <a:r>
              <a:rPr lang="en-US" sz="3400" b="1" dirty="0" smtClean="0">
                <a:solidFill>
                  <a:srgbClr val="002060"/>
                </a:solidFill>
              </a:rPr>
              <a:t>fields</a:t>
            </a:r>
            <a:endParaRPr lang="en-US" sz="3400" dirty="0">
              <a:solidFill>
                <a:srgbClr val="00206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3400" dirty="0" smtClean="0">
                <a:solidFill>
                  <a:srgbClr val="002060"/>
                </a:solidFill>
              </a:rPr>
              <a:t>cease </a:t>
            </a:r>
            <a:r>
              <a:rPr lang="en-US" sz="3400" dirty="0">
                <a:solidFill>
                  <a:srgbClr val="002060"/>
                </a:solidFill>
              </a:rPr>
              <a:t>to participate in the labor force (mainly female graduates</a:t>
            </a:r>
            <a:r>
              <a:rPr lang="en-US" sz="3400" dirty="0" smtClean="0">
                <a:solidFill>
                  <a:srgbClr val="002060"/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002060"/>
                </a:solidFill>
              </a:rPr>
              <a:t>s</a:t>
            </a:r>
            <a:r>
              <a:rPr lang="en-US" sz="3400" dirty="0" smtClean="0">
                <a:solidFill>
                  <a:srgbClr val="002060"/>
                </a:solidFill>
              </a:rPr>
              <a:t>how a larger time lag between graduation and finding employment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3400" dirty="0" smtClean="0">
                <a:solidFill>
                  <a:srgbClr val="002060"/>
                </a:solidFill>
              </a:rPr>
              <a:t>when employed</a:t>
            </a:r>
            <a:r>
              <a:rPr lang="en-US" sz="3400" dirty="0">
                <a:solidFill>
                  <a:srgbClr val="002060"/>
                </a:solidFill>
              </a:rPr>
              <a:t>, high numbers are under-employed </a:t>
            </a:r>
            <a:endParaRPr lang="en-US" sz="3400" dirty="0" smtClean="0">
              <a:solidFill>
                <a:srgbClr val="00206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002060"/>
                </a:solidFill>
              </a:rPr>
              <a:t>s</a:t>
            </a:r>
            <a:r>
              <a:rPr lang="en-US" sz="3400" dirty="0" smtClean="0">
                <a:solidFill>
                  <a:srgbClr val="002060"/>
                </a:solidFill>
              </a:rPr>
              <a:t>truggle </a:t>
            </a:r>
            <a:r>
              <a:rPr lang="en-US" sz="3400" dirty="0">
                <a:solidFill>
                  <a:srgbClr val="002060"/>
                </a:solidFill>
              </a:rPr>
              <a:t>to get suitable employment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002060"/>
                </a:solidFill>
              </a:rPr>
              <a:t>o</a:t>
            </a:r>
            <a:r>
              <a:rPr lang="en-US" sz="3400" dirty="0" smtClean="0">
                <a:solidFill>
                  <a:srgbClr val="002060"/>
                </a:solidFill>
              </a:rPr>
              <a:t>pt </a:t>
            </a:r>
            <a:r>
              <a:rPr lang="en-US" sz="3400" dirty="0">
                <a:solidFill>
                  <a:srgbClr val="002060"/>
                </a:solidFill>
              </a:rPr>
              <a:t>not to work in the private sector despite </a:t>
            </a:r>
            <a:r>
              <a:rPr lang="en-US" sz="3400" dirty="0" smtClean="0">
                <a:solidFill>
                  <a:srgbClr val="002060"/>
                </a:solidFill>
              </a:rPr>
              <a:t>more opportunities /higher </a:t>
            </a:r>
            <a:r>
              <a:rPr lang="en-US" sz="3400" dirty="0">
                <a:solidFill>
                  <a:srgbClr val="002060"/>
                </a:solidFill>
              </a:rPr>
              <a:t>wages and lack of suitable opportunities in the public sector 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Inadequate </a:t>
            </a:r>
            <a:r>
              <a:rPr lang="en-US" b="1" dirty="0">
                <a:solidFill>
                  <a:srgbClr val="002060"/>
                </a:solidFill>
              </a:rPr>
              <a:t>socio-emotional skills </a:t>
            </a:r>
            <a:r>
              <a:rPr lang="en-US" sz="2000" dirty="0">
                <a:solidFill>
                  <a:srgbClr val="002060"/>
                </a:solidFill>
              </a:rPr>
              <a:t>(sometimes called soft skills, EQ skills, </a:t>
            </a:r>
            <a:r>
              <a:rPr lang="en-US" sz="2000" dirty="0" err="1">
                <a:solidFill>
                  <a:srgbClr val="002060"/>
                </a:solidFill>
              </a:rPr>
              <a:t>transversality</a:t>
            </a:r>
            <a:r>
              <a:rPr lang="en-US" sz="2000" dirty="0">
                <a:solidFill>
                  <a:srgbClr val="002060"/>
                </a:solidFill>
              </a:rPr>
              <a:t> skills, transferable skills)</a:t>
            </a:r>
            <a:r>
              <a:rPr lang="en-US" b="1" dirty="0">
                <a:solidFill>
                  <a:srgbClr val="002060"/>
                </a:solidFill>
              </a:rPr>
              <a:t> and English language proficiency are identified as major reasons for the </a:t>
            </a:r>
            <a:r>
              <a:rPr lang="en-US" b="1" dirty="0" smtClean="0">
                <a:solidFill>
                  <a:srgbClr val="002060"/>
                </a:solidFill>
              </a:rPr>
              <a:t>above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2060"/>
                </a:solidFill>
              </a:rPr>
              <a:t>As identified by employers (both private &amp; public) inadequate socio-emotional skills and English language proficiency  are true even for many of the employed</a:t>
            </a:r>
            <a:endParaRPr lang="en-US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Image result for technical and soft skill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41148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9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800"/>
            <a:ext cx="7886700" cy="64166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Socio-emotional </a:t>
            </a:r>
            <a:r>
              <a:rPr lang="en-US" b="1" dirty="0">
                <a:solidFill>
                  <a:srgbClr val="002060"/>
                </a:solidFill>
              </a:rPr>
              <a:t>skills </a:t>
            </a:r>
            <a:r>
              <a:rPr lang="en-US" b="1" dirty="0" smtClean="0">
                <a:solidFill>
                  <a:srgbClr val="002060"/>
                </a:solidFill>
              </a:rPr>
              <a:t>are not expected to be </a:t>
            </a:r>
            <a:r>
              <a:rPr lang="en-US" b="1" dirty="0">
                <a:solidFill>
                  <a:srgbClr val="002060"/>
                </a:solidFill>
              </a:rPr>
              <a:t>taught </a:t>
            </a:r>
            <a:r>
              <a:rPr lang="en-US" b="1" dirty="0" smtClean="0">
                <a:solidFill>
                  <a:srgbClr val="002060"/>
                </a:solidFill>
              </a:rPr>
              <a:t>separately but be blended into academic content to obtain better results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Since programs in faculties </a:t>
            </a:r>
            <a:r>
              <a:rPr lang="en-US" b="1" dirty="0">
                <a:solidFill>
                  <a:srgbClr val="002060"/>
                </a:solidFill>
              </a:rPr>
              <a:t>such as  Arts , Social Sciences, Management and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Natural Sciences prepare students for the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world of work in general, students </a:t>
            </a:r>
            <a:r>
              <a:rPr lang="en-US" b="1" dirty="0">
                <a:solidFill>
                  <a:srgbClr val="002060"/>
                </a:solidFill>
              </a:rPr>
              <a:t>in these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programs should </a:t>
            </a:r>
            <a:r>
              <a:rPr lang="en-US" b="1" dirty="0">
                <a:solidFill>
                  <a:srgbClr val="002060"/>
                </a:solidFill>
              </a:rPr>
              <a:t>aim for </a:t>
            </a:r>
            <a:r>
              <a:rPr lang="en-US" b="1" dirty="0" smtClean="0">
                <a:solidFill>
                  <a:srgbClr val="002060"/>
                </a:solidFill>
              </a:rPr>
              <a:t>employment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b="1" dirty="0">
                <a:solidFill>
                  <a:srgbClr val="002060"/>
                </a:solidFill>
              </a:rPr>
              <a:t>in a wide range of fields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Hence, it </a:t>
            </a:r>
            <a:r>
              <a:rPr lang="en-US" b="1" dirty="0">
                <a:solidFill>
                  <a:srgbClr val="002060"/>
                </a:solidFill>
              </a:rPr>
              <a:t>is essential that they develop socio-emotional skills together with subject knowledge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4</a:t>
            </a:fld>
            <a:endParaRPr lang="en-GB" dirty="0"/>
          </a:p>
        </p:txBody>
      </p:sp>
      <p:pic>
        <p:nvPicPr>
          <p:cNvPr id="5" name="Picture 4" descr="Image result for graduate employability framework imag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460" y="4038600"/>
            <a:ext cx="1822739" cy="129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1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0338"/>
            <a:ext cx="7886700" cy="381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PROPOSED INTERVENTION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7713"/>
            <a:ext cx="8286750" cy="5973762"/>
          </a:xfrm>
          <a:ln w="38100">
            <a:noFill/>
          </a:ln>
        </p:spPr>
        <p:txBody>
          <a:bodyPr rtlCol="0">
            <a:normAutofit fontScale="92500" lnSpcReduction="10000"/>
          </a:bodyPr>
          <a:lstStyle/>
          <a:p>
            <a:pPr marL="0" lvl="1" indent="0" algn="ctr">
              <a:spcBef>
                <a:spcPts val="1000"/>
              </a:spcBef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Provide a competitive </a:t>
            </a:r>
            <a:r>
              <a:rPr lang="en-US" sz="2800" dirty="0" smtClean="0">
                <a:solidFill>
                  <a:srgbClr val="002060"/>
                </a:solidFill>
              </a:rPr>
              <a:t>fund </a:t>
            </a:r>
            <a:r>
              <a:rPr lang="en-US" sz="2800" dirty="0">
                <a:solidFill>
                  <a:srgbClr val="002060"/>
                </a:solidFill>
              </a:rPr>
              <a:t>to promote academic excellence, socio-emotional skills, and English language skills </a:t>
            </a:r>
            <a:r>
              <a:rPr lang="en-US" sz="2800" dirty="0" smtClean="0">
                <a:solidFill>
                  <a:srgbClr val="002060"/>
                </a:solidFill>
              </a:rPr>
              <a:t>proficiency </a:t>
            </a:r>
            <a:r>
              <a:rPr lang="en-US" sz="2800" dirty="0">
                <a:solidFill>
                  <a:srgbClr val="002060"/>
                </a:solidFill>
              </a:rPr>
              <a:t>among students to improve the quality and relevance of higher education with the ultimate objective of enhancing the job prospects and employment performance of </a:t>
            </a:r>
            <a:r>
              <a:rPr lang="en-US" sz="2800" dirty="0" smtClean="0">
                <a:solidFill>
                  <a:srgbClr val="002060"/>
                </a:solidFill>
              </a:rPr>
              <a:t>graduates in order to ensure better participation and functioning in the </a:t>
            </a:r>
            <a:r>
              <a:rPr lang="en-US" dirty="0" smtClean="0">
                <a:solidFill>
                  <a:srgbClr val="002060"/>
                </a:solidFill>
              </a:rPr>
              <a:t>wider </a:t>
            </a:r>
            <a:r>
              <a:rPr lang="en-US" dirty="0">
                <a:solidFill>
                  <a:srgbClr val="002060"/>
                </a:solidFill>
              </a:rPr>
              <a:t>social &amp; civic </a:t>
            </a:r>
            <a:r>
              <a:rPr lang="en-US" dirty="0" smtClean="0">
                <a:solidFill>
                  <a:srgbClr val="002060"/>
                </a:solidFill>
              </a:rPr>
              <a:t>life</a:t>
            </a:r>
          </a:p>
          <a:p>
            <a:pPr marL="0" lvl="1" indent="0">
              <a:spcBef>
                <a:spcPts val="1000"/>
              </a:spcBef>
              <a:buNone/>
              <a:defRPr/>
            </a:pPr>
            <a:endParaRPr lang="en-US" sz="2800" i="1" dirty="0" smtClean="0">
              <a:solidFill>
                <a:srgbClr val="002060"/>
              </a:solidFill>
            </a:endParaRPr>
          </a:p>
          <a:p>
            <a:pPr marL="0" lvl="1" indent="0">
              <a:spcBef>
                <a:spcPts val="1000"/>
              </a:spcBef>
              <a:buNone/>
              <a:defRPr/>
            </a:pPr>
            <a:endParaRPr lang="en-US" sz="28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The </a:t>
            </a:r>
            <a:r>
              <a:rPr lang="en-US" dirty="0">
                <a:solidFill>
                  <a:srgbClr val="002060"/>
                </a:solidFill>
              </a:rPr>
              <a:t>Fund is named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ENRICHING LEARNING, TEACHING, AND ASSESSMENT AND ENGLISH LANGUAGE SKILLS ENHANCEMENT DEVELOPMENT PROJECTS (ELTA-ELSE DPS)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 marL="0" lvl="1" indent="0">
              <a:spcBef>
                <a:spcPts val="1000"/>
              </a:spcBef>
              <a:buNone/>
              <a:defRPr/>
            </a:pPr>
            <a:endParaRPr lang="en-US" dirty="0">
              <a:solidFill>
                <a:srgbClr val="7030A0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801"/>
            <a:ext cx="7886700" cy="5872164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The </a:t>
            </a:r>
            <a:r>
              <a:rPr lang="en-US" b="1" dirty="0" smtClean="0">
                <a:solidFill>
                  <a:srgbClr val="002060"/>
                </a:solidFill>
              </a:rPr>
              <a:t>fund </a:t>
            </a:r>
            <a:r>
              <a:rPr lang="en-US" b="1" dirty="0">
                <a:solidFill>
                  <a:srgbClr val="002060"/>
                </a:solidFill>
              </a:rPr>
              <a:t>has two main objectives targeted by the  ‘</a:t>
            </a:r>
            <a:r>
              <a:rPr lang="en-US" b="1" dirty="0">
                <a:solidFill>
                  <a:srgbClr val="00B0F0"/>
                </a:solidFill>
              </a:rPr>
              <a:t>ELTA</a:t>
            </a:r>
            <a:r>
              <a:rPr lang="en-US" b="1" dirty="0">
                <a:solidFill>
                  <a:srgbClr val="002060"/>
                </a:solidFill>
              </a:rPr>
              <a:t>’ and ‘</a:t>
            </a:r>
            <a:r>
              <a:rPr lang="en-US" b="1" dirty="0">
                <a:solidFill>
                  <a:srgbClr val="00B0F0"/>
                </a:solidFill>
              </a:rPr>
              <a:t>ELSE</a:t>
            </a:r>
            <a:r>
              <a:rPr lang="en-US" b="1" dirty="0">
                <a:solidFill>
                  <a:srgbClr val="002060"/>
                </a:solidFill>
              </a:rPr>
              <a:t>’  </a:t>
            </a:r>
            <a:r>
              <a:rPr lang="en-US" b="1" dirty="0" smtClean="0">
                <a:solidFill>
                  <a:srgbClr val="002060"/>
                </a:solidFill>
              </a:rPr>
              <a:t>components: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ELTA</a:t>
            </a:r>
            <a:r>
              <a:rPr lang="en-US" sz="2400" b="1" dirty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	Blending socio-emotional skills into the learning, 	teaching, and assessment process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ELSE</a:t>
            </a:r>
            <a:r>
              <a:rPr lang="en-US" sz="2400" b="1" dirty="0">
                <a:solidFill>
                  <a:srgbClr val="002060"/>
                </a:solidFill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</a:rPr>
              <a:t>	English </a:t>
            </a:r>
            <a:r>
              <a:rPr lang="en-US" sz="2400" b="1" dirty="0">
                <a:solidFill>
                  <a:srgbClr val="002060"/>
                </a:solidFill>
              </a:rPr>
              <a:t>language skills development </a:t>
            </a:r>
          </a:p>
          <a:p>
            <a:pPr marL="0" indent="0">
              <a:buNone/>
              <a:defRPr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  <a:defRPr/>
            </a:pPr>
            <a:r>
              <a:rPr lang="en-US" sz="3600" b="1" dirty="0" smtClean="0">
                <a:solidFill>
                  <a:srgbClr val="002060"/>
                </a:solidFill>
              </a:rPr>
              <a:t>ELTA-ELSE </a:t>
            </a:r>
            <a:r>
              <a:rPr lang="en-US" sz="3600" b="1" dirty="0">
                <a:solidFill>
                  <a:srgbClr val="002060"/>
                </a:solidFill>
              </a:rPr>
              <a:t>will support a wide range of </a:t>
            </a:r>
            <a:r>
              <a:rPr lang="en-US" sz="3600" b="1" dirty="0" smtClean="0">
                <a:solidFill>
                  <a:srgbClr val="002060"/>
                </a:solidFill>
              </a:rPr>
              <a:t>activities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39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4800"/>
            <a:ext cx="78867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5100" b="1" dirty="0" smtClean="0">
                <a:solidFill>
                  <a:srgbClr val="002060"/>
                </a:solidFill>
              </a:rPr>
              <a:t>Examples of ELTA activities: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Introducing </a:t>
            </a:r>
            <a:r>
              <a:rPr lang="en-US" dirty="0">
                <a:solidFill>
                  <a:srgbClr val="002060"/>
                </a:solidFill>
              </a:rPr>
              <a:t>or expanding </a:t>
            </a:r>
            <a:r>
              <a:rPr lang="en-US" dirty="0" smtClean="0">
                <a:solidFill>
                  <a:srgbClr val="002060"/>
                </a:solidFill>
              </a:rPr>
              <a:t>outcome-based </a:t>
            </a:r>
            <a:r>
              <a:rPr lang="en-US" dirty="0">
                <a:solidFill>
                  <a:srgbClr val="002060"/>
                </a:solidFill>
              </a:rPr>
              <a:t>education (OBE) and learner-centered teaching (LCT) and </a:t>
            </a:r>
            <a:r>
              <a:rPr lang="en-US" dirty="0" smtClean="0">
                <a:solidFill>
                  <a:srgbClr val="002060"/>
                </a:solidFill>
              </a:rPr>
              <a:t>assessment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Introducing modern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creative methods of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assessment, curriculum design and </a:t>
            </a:r>
            <a:r>
              <a:rPr lang="en-US" dirty="0" smtClean="0">
                <a:solidFill>
                  <a:srgbClr val="002060"/>
                </a:solidFill>
              </a:rPr>
              <a:t>delivery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Introducing </a:t>
            </a:r>
            <a:r>
              <a:rPr lang="en-US" dirty="0">
                <a:solidFill>
                  <a:srgbClr val="002060"/>
                </a:solidFill>
              </a:rPr>
              <a:t>inter-disciplinary (inter-faculty) courses: e.g.  ICT for Arts degrees; writing and language for Science </a:t>
            </a:r>
            <a:r>
              <a:rPr lang="en-US" dirty="0" smtClean="0">
                <a:solidFill>
                  <a:srgbClr val="002060"/>
                </a:solidFill>
              </a:rPr>
              <a:t>degrees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Providing industry </a:t>
            </a:r>
            <a:r>
              <a:rPr lang="en-US" dirty="0">
                <a:solidFill>
                  <a:srgbClr val="002060"/>
                </a:solidFill>
              </a:rPr>
              <a:t>placements of students (first year &amp; final </a:t>
            </a:r>
            <a:r>
              <a:rPr lang="en-US" dirty="0" smtClean="0">
                <a:solidFill>
                  <a:srgbClr val="002060"/>
                </a:solidFill>
              </a:rPr>
              <a:t>year)</a:t>
            </a: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Introducing/enhancing LMS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Facilitating industry </a:t>
            </a:r>
            <a:r>
              <a:rPr lang="en-US" dirty="0">
                <a:solidFill>
                  <a:srgbClr val="002060"/>
                </a:solidFill>
              </a:rPr>
              <a:t>linkages between academic staff and industry </a:t>
            </a:r>
            <a:r>
              <a:rPr lang="en-US" dirty="0" smtClean="0">
                <a:solidFill>
                  <a:srgbClr val="002060"/>
                </a:solidFill>
              </a:rPr>
              <a:t>staff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Introducing/enhancing </a:t>
            </a:r>
            <a:r>
              <a:rPr lang="en-US" dirty="0">
                <a:solidFill>
                  <a:srgbClr val="002060"/>
                </a:solidFill>
              </a:rPr>
              <a:t>career guidance programs /</a:t>
            </a:r>
            <a:r>
              <a:rPr lang="en-US" dirty="0" smtClean="0">
                <a:solidFill>
                  <a:srgbClr val="002060"/>
                </a:solidFill>
              </a:rPr>
              <a:t>units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Mentoring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Entrepreneurship development</a:t>
            </a:r>
          </a:p>
          <a:p>
            <a:pPr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 descr="Image result for technical and soft skill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81600"/>
            <a:ext cx="2819400" cy="1500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3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</a:rPr>
              <a:t>Examples of ELSE activities:</a:t>
            </a: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lvl="2"/>
            <a:r>
              <a:rPr lang="en-US" dirty="0" smtClean="0">
                <a:solidFill>
                  <a:srgbClr val="002060"/>
                </a:solidFill>
              </a:rPr>
              <a:t>English </a:t>
            </a:r>
            <a:r>
              <a:rPr lang="en-US" dirty="0">
                <a:solidFill>
                  <a:srgbClr val="002060"/>
                </a:solidFill>
              </a:rPr>
              <a:t>for General Purposes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English for Academic Purposes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English for Specific Purposes/Content and Language Integrated Learning (CLIL)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Gradual transition to English medium lectures </a:t>
            </a:r>
            <a:r>
              <a:rPr lang="en-US" dirty="0" smtClean="0">
                <a:solidFill>
                  <a:srgbClr val="002060"/>
                </a:solidFill>
              </a:rPr>
              <a:t>(if desired)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en-US" dirty="0">
                <a:solidFill>
                  <a:srgbClr val="002060"/>
                </a:solidFill>
              </a:rPr>
              <a:t>Assessments (whole or part) to be submitted in English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English language skills development for lecturers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ABE-B052-4105-BB62-0853A2F30FDC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4" descr="Image result for images essentiality of subject specific englis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4648200"/>
            <a:ext cx="3019425" cy="1943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10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English Language Skills Enhancement (ELSE) component will be facilitated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Through </a:t>
            </a:r>
            <a:r>
              <a:rPr lang="en-US" dirty="0">
                <a:solidFill>
                  <a:srgbClr val="002060"/>
                </a:solidFill>
              </a:rPr>
              <a:t>Faculty/Department </a:t>
            </a:r>
            <a:r>
              <a:rPr lang="en-US" dirty="0" smtClean="0">
                <a:solidFill>
                  <a:srgbClr val="002060"/>
                </a:solidFill>
              </a:rPr>
              <a:t>initiatives funded by the ELTA-ELSE Development Project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Through UTEL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82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1029</Words>
  <Application>Microsoft Office PowerPoint</Application>
  <PresentationFormat>On-screen Show (4:3)</PresentationFormat>
  <Paragraphs>294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RATIONALE</vt:lpstr>
      <vt:lpstr>PowerPoint Presentation</vt:lpstr>
      <vt:lpstr>PowerPoint Presentation</vt:lpstr>
      <vt:lpstr>PROPOSED INTERVENTION</vt:lpstr>
      <vt:lpstr>PowerPoint Presentation</vt:lpstr>
      <vt:lpstr>PowerPoint Presentation</vt:lpstr>
      <vt:lpstr>Examples of ELSE activities: </vt:lpstr>
      <vt:lpstr>PowerPoint Presentation</vt:lpstr>
      <vt:lpstr>Mechanism for operationalizing UTEL</vt:lpstr>
      <vt:lpstr>PowerPoint Presentation</vt:lpstr>
      <vt:lpstr>PowerPoint Presentation</vt:lpstr>
      <vt:lpstr>PowerPoint Presentation</vt:lpstr>
      <vt:lpstr>Table 1: ELTA-ELSE faculty funds </vt:lpstr>
      <vt:lpstr>Table 2: ELTA-ELSE department/unit  funds </vt:lpstr>
      <vt:lpstr>FUNDING </vt:lpstr>
      <vt:lpstr>STEPS IN IMPLEMENTATION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with the  Vice Chancellors</dc:title>
  <dc:creator>user</dc:creator>
  <cp:lastModifiedBy>FGS</cp:lastModifiedBy>
  <cp:revision>121</cp:revision>
  <dcterms:created xsi:type="dcterms:W3CDTF">2018-02-05T07:01:04Z</dcterms:created>
  <dcterms:modified xsi:type="dcterms:W3CDTF">2018-03-28T02:51:01Z</dcterms:modified>
</cp:coreProperties>
</file>